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</p:sldMasterIdLst>
  <p:notesMasterIdLst>
    <p:notesMasterId r:id="rId34"/>
  </p:notesMasterIdLst>
  <p:sldIdLst>
    <p:sldId id="278" r:id="rId11"/>
    <p:sldId id="279" r:id="rId12"/>
    <p:sldId id="281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</p:sldIdLst>
  <p:sldSz cx="12192000" cy="6858000"/>
  <p:notesSz cx="6724650" cy="97742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4674" cy="490526"/>
          </a:xfrm>
          <a:prstGeom prst="rect">
            <a:avLst/>
          </a:prstGeom>
        </p:spPr>
        <p:txBody>
          <a:bodyPr vert="horz" lIns="82655" tIns="41327" rIns="82655" bIns="4132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8565" y="1"/>
            <a:ext cx="2914674" cy="490526"/>
          </a:xfrm>
          <a:prstGeom prst="rect">
            <a:avLst/>
          </a:prstGeom>
        </p:spPr>
        <p:txBody>
          <a:bodyPr vert="horz" lIns="82655" tIns="41327" rIns="82655" bIns="41327" rtlCol="0"/>
          <a:lstStyle>
            <a:lvl1pPr algn="r">
              <a:defRPr sz="1100"/>
            </a:lvl1pPr>
          </a:lstStyle>
          <a:p>
            <a:fld id="{46E4F4EE-F307-450B-80B1-F4E44F5A658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655" tIns="41327" rIns="82655" bIns="4132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183" y="4703535"/>
            <a:ext cx="5380285" cy="3848742"/>
          </a:xfrm>
          <a:prstGeom prst="rect">
            <a:avLst/>
          </a:prstGeom>
        </p:spPr>
        <p:txBody>
          <a:bodyPr vert="horz" lIns="82655" tIns="41327" rIns="82655" bIns="4132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3712"/>
            <a:ext cx="2914674" cy="490526"/>
          </a:xfrm>
          <a:prstGeom prst="rect">
            <a:avLst/>
          </a:prstGeom>
        </p:spPr>
        <p:txBody>
          <a:bodyPr vert="horz" lIns="82655" tIns="41327" rIns="82655" bIns="4132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8565" y="9283712"/>
            <a:ext cx="2914674" cy="490526"/>
          </a:xfrm>
          <a:prstGeom prst="rect">
            <a:avLst/>
          </a:prstGeom>
        </p:spPr>
        <p:txBody>
          <a:bodyPr vert="horz" lIns="82655" tIns="41327" rIns="82655" bIns="41327" rtlCol="0" anchor="b"/>
          <a:lstStyle>
            <a:lvl1pPr algn="r">
              <a:defRPr sz="1100"/>
            </a:lvl1pPr>
          </a:lstStyle>
          <a:p>
            <a:fld id="{2C05E7D0-5ABF-4B4D-9CFF-D8FCBD813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6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5E7D0-5ABF-4B4D-9CFF-D8FCBD813C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8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8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2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2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7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2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0" y="0"/>
            <a:ext cx="9816480" cy="6885360"/>
          </a:xfrm>
          <a:custGeom>
            <a:avLst/>
            <a:gdLst/>
            <a:ahLst/>
            <a:cxnLst/>
            <a:rect l="l" t="t" r="r" b="b"/>
            <a:pathLst>
              <a:path w="9817769" h="6886874">
                <a:moveTo>
                  <a:pt x="0" y="0"/>
                </a:moveTo>
                <a:lnTo>
                  <a:pt x="9817769" y="0"/>
                </a:lnTo>
                <a:lnTo>
                  <a:pt x="8306603" y="6886874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2"/>
          <p:cNvSpPr/>
          <p:nvPr/>
        </p:nvSpPr>
        <p:spPr>
          <a:xfrm>
            <a:off x="1323360" y="682200"/>
            <a:ext cx="3552840" cy="44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Правительство Санкт-Петербурга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Комитет по образованию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" name="Line 3"/>
          <p:cNvSpPr/>
          <p:nvPr/>
        </p:nvSpPr>
        <p:spPr>
          <a:xfrm flipV="1">
            <a:off x="1323000" y="682200"/>
            <a:ext cx="360" cy="44604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19"/>
          <p:cNvPicPr/>
          <p:nvPr/>
        </p:nvPicPr>
        <p:blipFill>
          <a:blip r:embed="rId15"/>
          <a:stretch/>
        </p:blipFill>
        <p:spPr>
          <a:xfrm>
            <a:off x="650160" y="614520"/>
            <a:ext cx="563400" cy="6894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27"/>
          <p:cNvPicPr/>
          <p:nvPr/>
        </p:nvPicPr>
        <p:blipFill>
          <a:blip r:embed="rId16"/>
          <a:stretch/>
        </p:blipFill>
        <p:spPr>
          <a:xfrm>
            <a:off x="4957200" y="462240"/>
            <a:ext cx="630360" cy="816480"/>
          </a:xfrm>
          <a:prstGeom prst="rect">
            <a:avLst/>
          </a:prstGeom>
          <a:ln>
            <a:noFill/>
          </a:ln>
        </p:spPr>
      </p:pic>
      <p:sp>
        <p:nvSpPr>
          <p:cNvPr id="5" name="CustomShape 4"/>
          <p:cNvSpPr/>
          <p:nvPr/>
        </p:nvSpPr>
        <p:spPr>
          <a:xfrm>
            <a:off x="5668920" y="675000"/>
            <a:ext cx="4760640" cy="44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Центр архивных документов,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методических материалов и статистической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отчетности в сфере образования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6" name="Line 5"/>
          <p:cNvSpPr/>
          <p:nvPr/>
        </p:nvSpPr>
        <p:spPr>
          <a:xfrm flipV="1">
            <a:off x="5668560" y="675000"/>
            <a:ext cx="360" cy="44604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6"/>
          <p:cNvSpPr/>
          <p:nvPr/>
        </p:nvSpPr>
        <p:spPr>
          <a:xfrm>
            <a:off x="1303920" y="4353840"/>
            <a:ext cx="12484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Должность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8" name="Рисунок 3"/>
          <p:cNvPicPr/>
          <p:nvPr/>
        </p:nvPicPr>
        <p:blipFill>
          <a:blip r:embed="rId17"/>
          <a:stretch/>
        </p:blipFill>
        <p:spPr>
          <a:xfrm rot="782400">
            <a:off x="9969120" y="376920"/>
            <a:ext cx="424080" cy="983880"/>
          </a:xfrm>
          <a:prstGeom prst="rect">
            <a:avLst/>
          </a:prstGeom>
          <a:ln>
            <a:noFill/>
          </a:ln>
        </p:spPr>
      </p:pic>
      <p:sp>
        <p:nvSpPr>
          <p:cNvPr id="9" name="CustomShape 7"/>
          <p:cNvSpPr/>
          <p:nvPr/>
        </p:nvSpPr>
        <p:spPr>
          <a:xfrm>
            <a:off x="10123560" y="2064600"/>
            <a:ext cx="1184760" cy="542520"/>
          </a:xfrm>
          <a:custGeom>
            <a:avLst/>
            <a:gdLst/>
            <a:ahLst/>
            <a:cxnLst/>
            <a:rect l="l" t="t" r="r" b="b"/>
            <a:pathLst>
              <a:path w="1442586" h="617315">
                <a:moveTo>
                  <a:pt x="144379" y="10924"/>
                </a:moveTo>
                <a:lnTo>
                  <a:pt x="1442586" y="0"/>
                </a:lnTo>
                <a:lnTo>
                  <a:pt x="1304888" y="606391"/>
                </a:lnTo>
                <a:lnTo>
                  <a:pt x="0" y="617315"/>
                </a:lnTo>
                <a:lnTo>
                  <a:pt x="144379" y="10924"/>
                </a:lnTo>
                <a:close/>
              </a:path>
            </a:pathLst>
          </a:custGeom>
          <a:blipFill>
            <a:blip r:embed="rId18"/>
            <a:stretch>
              <a:fillRect r="-386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11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3697920" y="2388960"/>
            <a:ext cx="8492400" cy="2078280"/>
          </a:xfrm>
          <a:prstGeom prst="rect">
            <a:avLst/>
          </a:prstGeom>
          <a:solidFill>
            <a:srgbClr val="1F4E7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5" name="CustomShape 2"/>
          <p:cNvSpPr/>
          <p:nvPr/>
        </p:nvSpPr>
        <p:spPr>
          <a:xfrm>
            <a:off x="0" y="2388960"/>
            <a:ext cx="1043640" cy="2078280"/>
          </a:xfrm>
          <a:prstGeom prst="rect">
            <a:avLst/>
          </a:prstGeom>
          <a:solidFill>
            <a:srgbClr val="1F4E7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6" name="Рисунок 9"/>
          <p:cNvPicPr/>
          <p:nvPr/>
        </p:nvPicPr>
        <p:blipFill>
          <a:blip r:embed="rId15"/>
          <a:stretch/>
        </p:blipFill>
        <p:spPr>
          <a:xfrm>
            <a:off x="1207080" y="1773720"/>
            <a:ext cx="2365560" cy="3062160"/>
          </a:xfrm>
          <a:prstGeom prst="rect">
            <a:avLst/>
          </a:prstGeom>
          <a:ln>
            <a:noFill/>
          </a:ln>
        </p:spPr>
      </p:pic>
      <p:pic>
        <p:nvPicPr>
          <p:cNvPr id="387" name="Рисунок 11"/>
          <p:cNvPicPr/>
          <p:nvPr/>
        </p:nvPicPr>
        <p:blipFill>
          <a:blip r:embed="rId16"/>
          <a:stretch/>
        </p:blipFill>
        <p:spPr>
          <a:xfrm>
            <a:off x="3697920" y="0"/>
            <a:ext cx="8492400" cy="2387520"/>
          </a:xfrm>
          <a:prstGeom prst="rect">
            <a:avLst/>
          </a:prstGeom>
          <a:ln>
            <a:noFill/>
          </a:ln>
        </p:spPr>
      </p:pic>
      <p:sp>
        <p:nvSpPr>
          <p:cNvPr id="388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941400" y="275040"/>
            <a:ext cx="9628560" cy="772200"/>
          </a:xfrm>
          <a:prstGeom prst="rect">
            <a:avLst/>
          </a:prstGeom>
          <a:solidFill>
            <a:srgbClr val="42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2"/>
          <p:cNvSpPr/>
          <p:nvPr/>
        </p:nvSpPr>
        <p:spPr>
          <a:xfrm>
            <a:off x="0" y="1122840"/>
            <a:ext cx="12190680" cy="53301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3"/>
          <p:cNvSpPr/>
          <p:nvPr/>
        </p:nvSpPr>
        <p:spPr>
          <a:xfrm>
            <a:off x="11378520" y="275040"/>
            <a:ext cx="808200" cy="772200"/>
          </a:xfrm>
          <a:prstGeom prst="rect">
            <a:avLst/>
          </a:prstGeom>
          <a:solidFill>
            <a:srgbClr val="42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" name="Рисунок 16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671840" y="187200"/>
            <a:ext cx="573120" cy="867240"/>
          </a:xfrm>
          <a:prstGeom prst="rect">
            <a:avLst/>
          </a:prstGeom>
          <a:ln>
            <a:noFill/>
          </a:ln>
        </p:spPr>
      </p:pic>
      <p:pic>
        <p:nvPicPr>
          <p:cNvPr id="52" name="Рисунок 4"/>
          <p:cNvPicPr/>
          <p:nvPr/>
        </p:nvPicPr>
        <p:blipFill>
          <a:blip r:embed="rId17"/>
          <a:stretch/>
        </p:blipFill>
        <p:spPr>
          <a:xfrm>
            <a:off x="646560" y="153720"/>
            <a:ext cx="579600" cy="1105200"/>
          </a:xfrm>
          <a:prstGeom prst="rect">
            <a:avLst/>
          </a:prstGeom>
          <a:ln>
            <a:noFill/>
          </a:ln>
        </p:spPr>
      </p:pic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0" y="1115640"/>
            <a:ext cx="12190680" cy="5337360"/>
          </a:xfrm>
          <a:prstGeom prst="rect">
            <a:avLst/>
          </a:prstGeom>
          <a:solidFill>
            <a:srgbClr val="004467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Line 2"/>
          <p:cNvSpPr/>
          <p:nvPr/>
        </p:nvSpPr>
        <p:spPr>
          <a:xfrm flipV="1">
            <a:off x="1263240" y="275040"/>
            <a:ext cx="360" cy="77580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3" name="Рисунок 6"/>
          <p:cNvPicPr/>
          <p:nvPr/>
        </p:nvPicPr>
        <p:blipFill>
          <a:blip r:embed="rId15"/>
          <a:stretch/>
        </p:blipFill>
        <p:spPr>
          <a:xfrm>
            <a:off x="431280" y="126720"/>
            <a:ext cx="763200" cy="987840"/>
          </a:xfrm>
          <a:prstGeom prst="rect">
            <a:avLst/>
          </a:prstGeom>
          <a:ln>
            <a:noFill/>
          </a:ln>
        </p:spPr>
      </p:pic>
      <p:sp>
        <p:nvSpPr>
          <p:cNvPr id="94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941400" y="275040"/>
            <a:ext cx="9628560" cy="772200"/>
          </a:xfrm>
          <a:prstGeom prst="rect">
            <a:avLst/>
          </a:prstGeom>
          <a:solidFill>
            <a:srgbClr val="035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0" y="1122840"/>
            <a:ext cx="12190680" cy="53301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CustomShape 3"/>
          <p:cNvSpPr/>
          <p:nvPr/>
        </p:nvSpPr>
        <p:spPr>
          <a:xfrm>
            <a:off x="11378520" y="275040"/>
            <a:ext cx="808200" cy="772200"/>
          </a:xfrm>
          <a:prstGeom prst="rect">
            <a:avLst/>
          </a:prstGeom>
          <a:solidFill>
            <a:srgbClr val="035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5" name="Рисунок 16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671840" y="187200"/>
            <a:ext cx="573120" cy="86724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4"/>
          <p:cNvPicPr/>
          <p:nvPr/>
        </p:nvPicPr>
        <p:blipFill>
          <a:blip r:embed="rId16"/>
          <a:stretch/>
        </p:blipFill>
        <p:spPr>
          <a:xfrm>
            <a:off x="646560" y="153720"/>
            <a:ext cx="579600" cy="1105200"/>
          </a:xfrm>
          <a:prstGeom prst="rect">
            <a:avLst/>
          </a:prstGeom>
          <a:ln>
            <a:noFill/>
          </a:ln>
        </p:spPr>
      </p:pic>
      <p:sp>
        <p:nvSpPr>
          <p:cNvPr id="13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620720" y="275040"/>
            <a:ext cx="8949240" cy="772200"/>
          </a:xfrm>
          <a:prstGeom prst="rect">
            <a:avLst/>
          </a:prstGeom>
          <a:solidFill>
            <a:srgbClr val="42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2"/>
          <p:cNvSpPr/>
          <p:nvPr/>
        </p:nvSpPr>
        <p:spPr>
          <a:xfrm>
            <a:off x="0" y="275040"/>
            <a:ext cx="808200" cy="772200"/>
          </a:xfrm>
          <a:prstGeom prst="rect">
            <a:avLst/>
          </a:prstGeom>
          <a:solidFill>
            <a:srgbClr val="42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3"/>
          <p:cNvSpPr/>
          <p:nvPr/>
        </p:nvSpPr>
        <p:spPr>
          <a:xfrm>
            <a:off x="2520" y="1233720"/>
            <a:ext cx="12188160" cy="577368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8" name="Рисунок 19"/>
          <p:cNvPicPr/>
          <p:nvPr/>
        </p:nvPicPr>
        <p:blipFill>
          <a:blip r:embed="rId15"/>
          <a:stretch/>
        </p:blipFill>
        <p:spPr>
          <a:xfrm rot="769200">
            <a:off x="11681640" y="851400"/>
            <a:ext cx="401760" cy="1003680"/>
          </a:xfrm>
          <a:prstGeom prst="rect">
            <a:avLst/>
          </a:prstGeom>
          <a:ln>
            <a:noFill/>
          </a:ln>
        </p:spPr>
      </p:pic>
      <p:pic>
        <p:nvPicPr>
          <p:cNvPr id="179" name="Рисунок 21"/>
          <p:cNvPicPr/>
          <p:nvPr/>
        </p:nvPicPr>
        <p:blipFill>
          <a:blip r:embed="rId16"/>
          <a:stretch/>
        </p:blipFill>
        <p:spPr>
          <a:xfrm>
            <a:off x="648000" y="0"/>
            <a:ext cx="662040" cy="1262160"/>
          </a:xfrm>
          <a:prstGeom prst="rect">
            <a:avLst/>
          </a:prstGeom>
          <a:ln>
            <a:noFill/>
          </a:ln>
        </p:spPr>
      </p:pic>
      <p:pic>
        <p:nvPicPr>
          <p:cNvPr id="180" name="Рисунок 22"/>
          <p:cNvPicPr/>
          <p:nvPr/>
        </p:nvPicPr>
        <p:blipFill>
          <a:blip r:embed="rId16"/>
          <a:stretch/>
        </p:blipFill>
        <p:spPr>
          <a:xfrm>
            <a:off x="952560" y="29880"/>
            <a:ext cx="662040" cy="1262160"/>
          </a:xfrm>
          <a:prstGeom prst="rect">
            <a:avLst/>
          </a:prstGeom>
          <a:ln>
            <a:noFill/>
          </a:ln>
        </p:spPr>
      </p:pic>
      <p:sp>
        <p:nvSpPr>
          <p:cNvPr id="18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1449720" y="329760"/>
            <a:ext cx="8957520" cy="772200"/>
          </a:xfrm>
          <a:custGeom>
            <a:avLst/>
            <a:gdLst/>
            <a:ahLst/>
            <a:cxnLst/>
            <a:rect l="l" t="t" r="r" b="b"/>
            <a:pathLst>
              <a:path w="8959074" h="773520">
                <a:moveTo>
                  <a:pt x="0" y="0"/>
                </a:moveTo>
                <a:lnTo>
                  <a:pt x="8959074" y="0"/>
                </a:lnTo>
                <a:lnTo>
                  <a:pt x="8959074" y="773520"/>
                </a:lnTo>
                <a:lnTo>
                  <a:pt x="333829" y="773520"/>
                </a:lnTo>
                <a:lnTo>
                  <a:pt x="0" y="0"/>
                </a:lnTo>
                <a:close/>
              </a:path>
            </a:pathLst>
          </a:custGeom>
          <a:solidFill>
            <a:srgbClr val="42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0" name="Рисунок 4"/>
          <p:cNvPicPr/>
          <p:nvPr/>
        </p:nvPicPr>
        <p:blipFill>
          <a:blip r:embed="rId15"/>
          <a:stretch/>
        </p:blipFill>
        <p:spPr>
          <a:xfrm>
            <a:off x="10093320" y="167040"/>
            <a:ext cx="1010520" cy="1108440"/>
          </a:xfrm>
          <a:prstGeom prst="rect">
            <a:avLst/>
          </a:prstGeom>
          <a:ln>
            <a:noFill/>
          </a:ln>
        </p:spPr>
      </p:pic>
      <p:sp>
        <p:nvSpPr>
          <p:cNvPr id="22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0" y="1115640"/>
            <a:ext cx="12190680" cy="5337360"/>
          </a:xfrm>
          <a:prstGeom prst="rect">
            <a:avLst/>
          </a:prstGeom>
          <a:solidFill>
            <a:srgbClr val="1F4E7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2"/>
          <p:cNvSpPr/>
          <p:nvPr/>
        </p:nvSpPr>
        <p:spPr>
          <a:xfrm>
            <a:off x="0" y="275040"/>
            <a:ext cx="10909440" cy="772200"/>
          </a:xfrm>
          <a:prstGeom prst="rect">
            <a:avLst/>
          </a:prstGeom>
          <a:solidFill>
            <a:srgbClr val="2B5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3"/>
          <p:cNvSpPr/>
          <p:nvPr/>
        </p:nvSpPr>
        <p:spPr>
          <a:xfrm>
            <a:off x="11378520" y="275040"/>
            <a:ext cx="808200" cy="772200"/>
          </a:xfrm>
          <a:prstGeom prst="rect">
            <a:avLst/>
          </a:prstGeom>
          <a:solidFill>
            <a:srgbClr val="42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2" name="Рисунок 11"/>
          <p:cNvPicPr/>
          <p:nvPr/>
        </p:nvPicPr>
        <p:blipFill>
          <a:blip r:embed="rId15"/>
          <a:stretch/>
        </p:blipFill>
        <p:spPr>
          <a:xfrm>
            <a:off x="446040" y="176040"/>
            <a:ext cx="546840" cy="947880"/>
          </a:xfrm>
          <a:prstGeom prst="rect">
            <a:avLst/>
          </a:prstGeom>
          <a:ln>
            <a:noFill/>
          </a:ln>
        </p:spPr>
      </p:pic>
      <p:pic>
        <p:nvPicPr>
          <p:cNvPr id="263" name="Рисунок 14"/>
          <p:cNvPicPr/>
          <p:nvPr/>
        </p:nvPicPr>
        <p:blipFill>
          <a:blip r:embed="rId15"/>
          <a:stretch/>
        </p:blipFill>
        <p:spPr>
          <a:xfrm>
            <a:off x="697680" y="198360"/>
            <a:ext cx="546840" cy="947880"/>
          </a:xfrm>
          <a:prstGeom prst="rect">
            <a:avLst/>
          </a:prstGeom>
          <a:ln>
            <a:noFill/>
          </a:ln>
        </p:spPr>
      </p:pic>
      <p:sp>
        <p:nvSpPr>
          <p:cNvPr id="264" name="CustomShape 4"/>
          <p:cNvSpPr/>
          <p:nvPr/>
        </p:nvSpPr>
        <p:spPr>
          <a:xfrm>
            <a:off x="11000160" y="515160"/>
            <a:ext cx="282240" cy="269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266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0" y="1248120"/>
            <a:ext cx="12190680" cy="560844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4" name="Рисунок 7"/>
          <p:cNvPicPr/>
          <p:nvPr/>
        </p:nvPicPr>
        <p:blipFill>
          <a:blip r:embed="rId15"/>
          <a:stretch/>
        </p:blipFill>
        <p:spPr>
          <a:xfrm>
            <a:off x="698760" y="268920"/>
            <a:ext cx="573120" cy="867240"/>
          </a:xfrm>
          <a:prstGeom prst="rect">
            <a:avLst/>
          </a:prstGeom>
          <a:ln>
            <a:noFill/>
          </a:ln>
        </p:spPr>
      </p:pic>
      <p:sp>
        <p:nvSpPr>
          <p:cNvPr id="305" name="Line 2"/>
          <p:cNvSpPr/>
          <p:nvPr/>
        </p:nvSpPr>
        <p:spPr>
          <a:xfrm flipV="1">
            <a:off x="1432800" y="385560"/>
            <a:ext cx="360" cy="648720"/>
          </a:xfrm>
          <a:prstGeom prst="line">
            <a:avLst/>
          </a:prstGeom>
          <a:ln w="28440">
            <a:solidFill>
              <a:srgbClr val="5597D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0" y="1122840"/>
            <a:ext cx="12190680" cy="533016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5" name="Рисунок 16"/>
          <p:cNvPicPr/>
          <p:nvPr/>
        </p:nvPicPr>
        <p:blipFill>
          <a:blip r:embed="rId15"/>
          <a:stretch/>
        </p:blipFill>
        <p:spPr>
          <a:xfrm>
            <a:off x="466200" y="171720"/>
            <a:ext cx="693720" cy="898200"/>
          </a:xfrm>
          <a:prstGeom prst="rect">
            <a:avLst/>
          </a:prstGeom>
          <a:ln>
            <a:noFill/>
          </a:ln>
        </p:spPr>
      </p:pic>
      <p:sp>
        <p:nvSpPr>
          <p:cNvPr id="34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Shape 1"/>
          <p:cNvSpPr txBox="1"/>
          <p:nvPr/>
        </p:nvSpPr>
        <p:spPr>
          <a:xfrm>
            <a:off x="1048804" y="1970551"/>
            <a:ext cx="7363080" cy="244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Calibri"/>
              </a:rPr>
              <a:t>Правила приема документов на хранение </a:t>
            </a:r>
            <a:br>
              <a:rPr dirty="0"/>
            </a:br>
            <a:r>
              <a:rPr lang="ru-RU" sz="2800" b="1" strike="noStrike" spc="-1" dirty="0">
                <a:solidFill>
                  <a:srgbClr val="FFFFFF"/>
                </a:solidFill>
                <a:latin typeface="Calibri"/>
              </a:rPr>
              <a:t>в Санкт-Петербургское государственное казенное учреждение «Центр архивных документов,  методических материалов </a:t>
            </a:r>
            <a:br>
              <a:rPr dirty="0"/>
            </a:br>
            <a:r>
              <a:rPr lang="ru-RU" sz="2800" b="1" strike="noStrike" spc="-1" dirty="0">
                <a:solidFill>
                  <a:srgbClr val="FFFFFF"/>
                </a:solidFill>
                <a:latin typeface="Calibri"/>
              </a:rPr>
              <a:t>и статистической отчетности в сфере образования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670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ustomShape 1"/>
          <p:cNvSpPr/>
          <p:nvPr/>
        </p:nvSpPr>
        <p:spPr>
          <a:xfrm>
            <a:off x="1692000" y="275040"/>
            <a:ext cx="8806320" cy="686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В прошитом виде дело должно свободно раскрываться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465" name="Объект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80" y="1911927"/>
            <a:ext cx="7789998" cy="3883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1432079" y="308758"/>
            <a:ext cx="10229489" cy="760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1F4E79"/>
                </a:solidFill>
                <a:latin typeface="Calibri"/>
                <a:ea typeface="DejaVu Sans"/>
              </a:rPr>
              <a:t>Сторона, по которой будет прошиваться дело, выбирается в зависимости от расположения записей на листе и от ширины полей для прошивки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467" name="Рисунок 4"/>
          <p:cNvPicPr/>
          <p:nvPr/>
        </p:nvPicPr>
        <p:blipFill>
          <a:blip r:embed="rId2"/>
          <a:srcRect l="-17530" r="-17530"/>
          <a:stretch/>
        </p:blipFill>
        <p:spPr>
          <a:xfrm>
            <a:off x="1083600" y="1538280"/>
            <a:ext cx="4909320" cy="463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8" name="Объект 5"/>
          <p:cNvPicPr/>
          <p:nvPr/>
        </p:nvPicPr>
        <p:blipFill>
          <a:blip r:embed="rId3"/>
          <a:stretch/>
        </p:blipFill>
        <p:spPr>
          <a:xfrm>
            <a:off x="6333120" y="1538280"/>
            <a:ext cx="4858560" cy="463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1592640" y="316440"/>
            <a:ext cx="9759600" cy="7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F4E79"/>
                </a:solidFill>
                <a:latin typeface="Calibri"/>
                <a:ea typeface="DejaVu Sans"/>
              </a:rPr>
              <a:t>Допустимые способы прошивки дел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470" name="Объект 5"/>
          <p:cNvPicPr/>
          <p:nvPr/>
        </p:nvPicPr>
        <p:blipFill>
          <a:blip r:embed="rId2"/>
          <a:stretch/>
        </p:blipFill>
        <p:spPr>
          <a:xfrm>
            <a:off x="6172200" y="1559880"/>
            <a:ext cx="5180040" cy="4594320"/>
          </a:xfrm>
          <a:prstGeom prst="rect">
            <a:avLst/>
          </a:prstGeom>
          <a:ln>
            <a:noFill/>
          </a:ln>
        </p:spPr>
      </p:pic>
      <p:pic>
        <p:nvPicPr>
          <p:cNvPr id="471" name="Рисунок 470"/>
          <p:cNvPicPr/>
          <p:nvPr/>
        </p:nvPicPr>
        <p:blipFill>
          <a:blip r:embed="rId3"/>
          <a:stretch/>
        </p:blipFill>
        <p:spPr>
          <a:xfrm>
            <a:off x="1083960" y="1610640"/>
            <a:ext cx="4958640" cy="4636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169200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Обложка дела (Титульный лист)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ECC7FB-A4BE-4FDC-90E1-F45E1E776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30" y="1563075"/>
            <a:ext cx="4633008" cy="45569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7EDBAD-15ED-4BB3-A607-4E18CFA6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426" y="1563075"/>
            <a:ext cx="3368568" cy="440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169200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Составление описи дел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478" name="Объект 4"/>
          <p:cNvPicPr/>
          <p:nvPr/>
        </p:nvPicPr>
        <p:blipFill>
          <a:blip r:embed="rId2"/>
          <a:stretch/>
        </p:blipFill>
        <p:spPr>
          <a:xfrm>
            <a:off x="1692000" y="1233360"/>
            <a:ext cx="3706560" cy="524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9" name="Рисунок 6"/>
          <p:cNvPicPr/>
          <p:nvPr/>
        </p:nvPicPr>
        <p:blipFill>
          <a:blip r:embed="rId3"/>
          <a:srcRect l="-913" r="-1291"/>
          <a:stretch/>
        </p:blipFill>
        <p:spPr>
          <a:xfrm>
            <a:off x="6918480" y="1233360"/>
            <a:ext cx="3787920" cy="524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1592640" y="316440"/>
            <a:ext cx="9759600" cy="772200"/>
          </a:xfrm>
          <a:prstGeom prst="rect">
            <a:avLst/>
          </a:prstGeom>
          <a:solidFill>
            <a:srgbClr val="5B9BD5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Составление описи дел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482" name="Объект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00" y="1182817"/>
            <a:ext cx="3882240" cy="5489925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41" y="1088640"/>
            <a:ext cx="4000638" cy="5652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174816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Передача дел на архивное хранение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84" name="CustomShape 2"/>
          <p:cNvSpPr/>
          <p:nvPr/>
        </p:nvSpPr>
        <p:spPr>
          <a:xfrm rot="5400000">
            <a:off x="690480" y="1793520"/>
            <a:ext cx="1670760" cy="1168920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3"/>
          <p:cNvSpPr/>
          <p:nvPr/>
        </p:nvSpPr>
        <p:spPr>
          <a:xfrm rot="5400000">
            <a:off x="6190560" y="-2533680"/>
            <a:ext cx="1085400" cy="924048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-5400000" lIns="227520" tIns="20160" rIns="20160" bIns="20160" anchor="ctr"/>
          <a:lstStyle/>
          <a:p>
            <a:pPr>
              <a:lnSpc>
                <a:spcPct val="90000"/>
              </a:lnSpc>
              <a:spcAft>
                <a:spcPts val="479"/>
              </a:spcAf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479"/>
              </a:spcAft>
            </a:pPr>
            <a:endParaRPr lang="ru-RU" sz="3200" b="0" strike="noStrike" spc="-1" dirty="0">
              <a:latin typeface="Arial"/>
            </a:endParaRPr>
          </a:p>
        </p:txBody>
      </p:sp>
      <p:sp>
        <p:nvSpPr>
          <p:cNvPr id="486" name="CustomShape 4"/>
          <p:cNvSpPr/>
          <p:nvPr/>
        </p:nvSpPr>
        <p:spPr>
          <a:xfrm rot="5400000">
            <a:off x="690480" y="3272400"/>
            <a:ext cx="1670760" cy="1168920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CustomShape 5"/>
          <p:cNvSpPr/>
          <p:nvPr/>
        </p:nvSpPr>
        <p:spPr>
          <a:xfrm rot="5400000">
            <a:off x="6190560" y="-1054800"/>
            <a:ext cx="1085400" cy="924048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-5400000" lIns="227520" tIns="20160" rIns="20160" bIns="20160" anchor="ctr"/>
          <a:lstStyle/>
          <a:p>
            <a:pPr marL="216720" lvl="1">
              <a:lnSpc>
                <a:spcPct val="100000"/>
              </a:lnSpc>
              <a:buClr>
                <a:srgbClr val="000000"/>
              </a:buClr>
            </a:pPr>
            <a:endParaRPr lang="ru-RU" sz="3200" b="0" strike="noStrike" spc="-1" dirty="0">
              <a:latin typeface="Arial"/>
            </a:endParaRPr>
          </a:p>
        </p:txBody>
      </p:sp>
      <p:sp>
        <p:nvSpPr>
          <p:cNvPr id="488" name="CustomShape 6"/>
          <p:cNvSpPr/>
          <p:nvPr/>
        </p:nvSpPr>
        <p:spPr>
          <a:xfrm rot="5400000">
            <a:off x="690480" y="4751640"/>
            <a:ext cx="1670760" cy="1168920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9" name="CustomShape 7"/>
          <p:cNvSpPr/>
          <p:nvPr/>
        </p:nvSpPr>
        <p:spPr>
          <a:xfrm rot="5400000">
            <a:off x="6190560" y="423000"/>
            <a:ext cx="1085400" cy="924048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-5400000" lIns="227520" tIns="20160" rIns="20160" bIns="20160" anchor="ctr"/>
          <a:lstStyle/>
          <a:p>
            <a:pPr marL="285840" lvl="1" indent="-284400">
              <a:lnSpc>
                <a:spcPct val="90000"/>
              </a:lnSpc>
              <a:spcAft>
                <a:spcPts val="479"/>
              </a:spcAft>
              <a:buClr>
                <a:srgbClr val="000000"/>
              </a:buClr>
              <a:buFont typeface="Symbol"/>
              <a:buChar char=""/>
            </a:pPr>
            <a:endParaRPr lang="ru-RU" sz="3200" b="0" strike="noStrike" spc="-1" dirty="0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6935" y="1733797"/>
            <a:ext cx="8930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/>
              <a:t>Подготовка дел к передаче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699" y="3213360"/>
            <a:ext cx="9037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/>
              <a:t>Составление сопроводительных документов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6935" y="4692240"/>
            <a:ext cx="9037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/>
              <a:t>Прием-передача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169200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Calibri"/>
                <a:ea typeface="DejaVu Sans"/>
              </a:rPr>
              <a:t>Подготовка дел к передаче</a:t>
            </a:r>
            <a:br/>
            <a:r>
              <a:rPr lang="ru-RU" sz="3200" b="1" strike="noStrike" spc="-1">
                <a:solidFill>
                  <a:srgbClr val="FFFFFF"/>
                </a:solidFill>
                <a:latin typeface="Calibri"/>
                <a:ea typeface="DejaVu Sans"/>
              </a:rPr>
              <a:t> в СПб ГКУ «Центр архивных документов»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941400" y="1537920"/>
            <a:ext cx="10411200" cy="463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200" indent="-45576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Font typeface="Arial"/>
              <a:buAutoNum type="arabicPeriod"/>
            </a:pPr>
            <a:r>
              <a:rPr lang="ru-RU" sz="4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Соответствие обложек дел и описи.</a:t>
            </a:r>
            <a:endParaRPr lang="ru-RU" sz="4000" b="0" strike="noStrike" spc="-1" dirty="0">
              <a:latin typeface="Arial"/>
            </a:endParaRPr>
          </a:p>
          <a:p>
            <a:pPr marL="457200" indent="-45576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Font typeface="Arial"/>
              <a:buAutoNum type="arabicPeriod"/>
            </a:pPr>
            <a:r>
              <a:rPr lang="ru-RU" sz="4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Правильное формирование и оформление дел.</a:t>
            </a:r>
            <a:endParaRPr lang="ru-RU" sz="4000" b="0" strike="noStrike" spc="-1" dirty="0">
              <a:latin typeface="Arial"/>
            </a:endParaRPr>
          </a:p>
          <a:p>
            <a:pPr marL="457200" indent="-45576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Font typeface="Arial"/>
              <a:buAutoNum type="arabicPeriod"/>
            </a:pPr>
            <a:r>
              <a:rPr lang="ru-RU" sz="4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Физическое и санитарно-гигиеническое состояние дел. 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1384560" y="275040"/>
            <a:ext cx="9169920" cy="1813680"/>
          </a:xfrm>
          <a:prstGeom prst="rect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Сопроводительные документы для передачи дел на архивное хранение </a:t>
            </a:r>
            <a:br>
              <a:rPr dirty="0"/>
            </a:br>
            <a:r>
              <a:rPr lang="ru-RU" sz="36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в СПб ГКУ «Центр архивных документов»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93" name="CustomShape 2"/>
          <p:cNvSpPr/>
          <p:nvPr/>
        </p:nvSpPr>
        <p:spPr>
          <a:xfrm>
            <a:off x="941400" y="2351160"/>
            <a:ext cx="10411200" cy="382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200" indent="-455760">
              <a:lnSpc>
                <a:spcPts val="3118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Историческая справка (2 экземпляра)</a:t>
            </a:r>
            <a:endParaRPr lang="ru-RU" sz="3200" b="0" strike="noStrike" spc="-1" dirty="0">
              <a:latin typeface="Arial"/>
            </a:endParaRPr>
          </a:p>
          <a:p>
            <a:pPr marL="1143000" lvl="1" indent="-455760">
              <a:lnSpc>
                <a:spcPts val="3118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История организации</a:t>
            </a:r>
            <a:endParaRPr lang="ru-RU" sz="3200" b="0" strike="noStrike" spc="-1" dirty="0">
              <a:latin typeface="Arial"/>
            </a:endParaRPr>
          </a:p>
          <a:p>
            <a:pPr marL="1143000" lvl="1" indent="-455760">
              <a:lnSpc>
                <a:spcPts val="3118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История фонда</a:t>
            </a:r>
            <a:endParaRPr lang="ru-RU" sz="3200" b="0" strike="noStrike" spc="-1" dirty="0">
              <a:latin typeface="Arial"/>
            </a:endParaRPr>
          </a:p>
          <a:p>
            <a:pPr marL="1143000" lvl="1" indent="-455760">
              <a:lnSpc>
                <a:spcPts val="3118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Характеристика документов фонда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ts val="3118"/>
              </a:lnSpc>
              <a:spcBef>
                <a:spcPts val="1001"/>
              </a:spcBef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Опись дел (4 экземпляра на бумаге + 1 экземпляр        		в электронном виде).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ts val="3118"/>
              </a:lnSpc>
              <a:spcBef>
                <a:spcPts val="1001"/>
              </a:spcBef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Шифры начислений и удержаний.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ts val="3118"/>
              </a:lnSpc>
              <a:spcBef>
                <a:spcPts val="1001"/>
              </a:spcBef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Акт об утрате документов (2 экземпляра).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174816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br>
              <a:rPr dirty="0"/>
            </a:br>
            <a:r>
              <a:rPr lang="ru-RU" sz="36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Акт об утрате документов</a:t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91" y="1341912"/>
            <a:ext cx="3647731" cy="5153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75F4EB5C-FF96-4F8F-834A-349241DABC5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Организация должна хранить документы по личному составу </a:t>
            </a:r>
            <a:b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течение сроков, указанных</a:t>
            </a:r>
            <a:b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 статье 22.1 Закона «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б  архивном деле в Российской Федерации» </a:t>
            </a:r>
            <a:b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от 22 октября 2004 г. № 125-ФЗ </a:t>
            </a:r>
            <a:b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 статьями 435, 444 </a:t>
            </a:r>
            <a:r>
              <a:rPr lang="ru-RU" b="1" spc="-1" dirty="0">
                <a:solidFill>
                  <a:srgbClr val="FFFFFF"/>
                </a:solidFill>
                <a:latin typeface="Calibri"/>
              </a:rPr>
              <a:t>Перечня типовых управленческих архивных документов, образующихся в процессе деятельности государственных органов местного самоуправления и организаций</a:t>
            </a:r>
            <a:r>
              <a:rPr lang="ru-RU" b="1" spc="-1">
                <a:solidFill>
                  <a:srgbClr val="FFFFFF"/>
                </a:solidFill>
                <a:latin typeface="Calibri"/>
              </a:rPr>
              <a:t>, </a:t>
            </a:r>
          </a:p>
          <a:p>
            <a:pPr marL="0" indent="0" algn="ctr">
              <a:buNone/>
            </a:pPr>
            <a:r>
              <a:rPr lang="ru-RU" b="1" spc="-1">
                <a:solidFill>
                  <a:srgbClr val="FFFFFF"/>
                </a:solidFill>
                <a:latin typeface="Calibri"/>
              </a:rPr>
              <a:t>с </a:t>
            </a:r>
            <a:r>
              <a:rPr lang="ru-RU" b="1" spc="-1" dirty="0">
                <a:solidFill>
                  <a:srgbClr val="FFFFFF"/>
                </a:solidFill>
                <a:latin typeface="Calibri"/>
              </a:rPr>
              <a:t>указанием сроков</a:t>
            </a:r>
            <a:r>
              <a:rPr lang="ru-RU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ru-RU" b="1" spc="-1" dirty="0">
                <a:solidFill>
                  <a:srgbClr val="FFFFFF"/>
                </a:solidFill>
                <a:latin typeface="Calibri"/>
              </a:rPr>
              <a:t>хранения</a:t>
            </a: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утвержденного приказом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Росархива</a:t>
            </a:r>
            <a:b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от 20.12.2019 № 236.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9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169200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Прием-передача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97" name="CustomShape 2"/>
          <p:cNvSpPr/>
          <p:nvPr/>
        </p:nvSpPr>
        <p:spPr>
          <a:xfrm rot="5400000">
            <a:off x="752040" y="1730160"/>
            <a:ext cx="1267200" cy="886680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3"/>
          <p:cNvSpPr/>
          <p:nvPr/>
        </p:nvSpPr>
        <p:spPr>
          <a:xfrm rot="5400000">
            <a:off x="6180480" y="-2808720"/>
            <a:ext cx="822960" cy="952308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-5400000" lIns="177840" tIns="15840" rIns="15840" bIns="15840" anchor="ctr"/>
          <a:lstStyle/>
          <a:p>
            <a:pPr marL="1440" lvl="1">
              <a:lnSpc>
                <a:spcPct val="90000"/>
              </a:lnSpc>
              <a:spcAft>
                <a:spcPts val="374"/>
              </a:spcAft>
              <a:buClr>
                <a:srgbClr val="000000"/>
              </a:buClr>
            </a:pPr>
            <a:endParaRPr lang="ru-RU" sz="2500" b="0" strike="noStrike" spc="-1" dirty="0">
              <a:latin typeface="Arial"/>
            </a:endParaRPr>
          </a:p>
        </p:txBody>
      </p:sp>
      <p:sp>
        <p:nvSpPr>
          <p:cNvPr id="499" name="CustomShape 4"/>
          <p:cNvSpPr/>
          <p:nvPr/>
        </p:nvSpPr>
        <p:spPr>
          <a:xfrm rot="5400000">
            <a:off x="752040" y="2852280"/>
            <a:ext cx="1267200" cy="886680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5"/>
          <p:cNvSpPr/>
          <p:nvPr/>
        </p:nvSpPr>
        <p:spPr>
          <a:xfrm rot="5400000">
            <a:off x="5619875" y="-1125995"/>
            <a:ext cx="1944169" cy="952308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-5400000" lIns="177840" tIns="15840" rIns="15840" bIns="15840" anchor="ctr"/>
          <a:lstStyle/>
          <a:p>
            <a:pPr marL="1440" lvl="1">
              <a:lnSpc>
                <a:spcPct val="90000"/>
              </a:lnSpc>
              <a:spcAft>
                <a:spcPts val="374"/>
              </a:spcAft>
              <a:buClr>
                <a:srgbClr val="000000"/>
              </a:buClr>
            </a:pPr>
            <a:endParaRPr lang="ru-RU" sz="2500" b="0" strike="noStrike" spc="-1" dirty="0">
              <a:latin typeface="Arial"/>
            </a:endParaRPr>
          </a:p>
        </p:txBody>
      </p:sp>
      <p:sp>
        <p:nvSpPr>
          <p:cNvPr id="501" name="CustomShape 6"/>
          <p:cNvSpPr/>
          <p:nvPr/>
        </p:nvSpPr>
        <p:spPr>
          <a:xfrm rot="5400000">
            <a:off x="752040" y="3999600"/>
            <a:ext cx="1267200" cy="886680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3" name="CustomShape 8"/>
          <p:cNvSpPr/>
          <p:nvPr/>
        </p:nvSpPr>
        <p:spPr>
          <a:xfrm rot="5400000">
            <a:off x="752040" y="5096160"/>
            <a:ext cx="1267200" cy="886680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9"/>
          <p:cNvSpPr/>
          <p:nvPr/>
        </p:nvSpPr>
        <p:spPr>
          <a:xfrm rot="5400000">
            <a:off x="6180480" y="555840"/>
            <a:ext cx="822960" cy="952308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-5400000" lIns="177840" tIns="15840" rIns="15840" bIns="15840" anchor="ctr"/>
          <a:lstStyle/>
          <a:p>
            <a:pPr marL="1440" lvl="1">
              <a:lnSpc>
                <a:spcPct val="90000"/>
              </a:lnSpc>
              <a:spcAft>
                <a:spcPts val="374"/>
              </a:spcAft>
              <a:buClr>
                <a:srgbClr val="000000"/>
              </a:buClr>
            </a:pPr>
            <a:endParaRPr lang="ru-RU" sz="2500" b="0" strike="noStrike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980" y="1565461"/>
            <a:ext cx="94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Сотрудники архива в ходе выездной проверки проверяют состояние дел, правильность их формирования и оформления.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980" y="2926846"/>
            <a:ext cx="9524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Организация: </a:t>
            </a:r>
          </a:p>
          <a:p>
            <a:endParaRPr lang="ru-RU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направляет в архив письмо о передаче документов на хранение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упаковывает дела в коробки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транспортирует упакованные дела в архив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980" y="5009669"/>
            <a:ext cx="94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Прием-передачу осуществляет работник организации и сотрудник архива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169200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Акт приема-передачи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506" name="CustomShape 2"/>
          <p:cNvSpPr/>
          <p:nvPr/>
        </p:nvSpPr>
        <p:spPr>
          <a:xfrm>
            <a:off x="813240" y="1537920"/>
            <a:ext cx="5508000" cy="463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ru-RU" sz="3600" b="0" strike="noStrike" spc="-1" dirty="0">
                <a:solidFill>
                  <a:srgbClr val="203864"/>
                </a:solidFill>
                <a:latin typeface="Calibri"/>
                <a:ea typeface="DejaVu Sans"/>
              </a:rPr>
              <a:t>Документ составляется работниками архива </a:t>
            </a:r>
            <a:br>
              <a:rPr dirty="0"/>
            </a:br>
            <a:r>
              <a:rPr lang="ru-RU" sz="3600" b="0" strike="noStrike" spc="-1">
                <a:solidFill>
                  <a:srgbClr val="203864"/>
                </a:solidFill>
                <a:latin typeface="Calibri"/>
                <a:ea typeface="DejaVu Sans"/>
              </a:rPr>
              <a:t>в двух </a:t>
            </a:r>
            <a:r>
              <a:rPr lang="ru-RU" sz="3600" b="0" strike="noStrike" spc="-1" dirty="0">
                <a:solidFill>
                  <a:srgbClr val="203864"/>
                </a:solidFill>
                <a:latin typeface="Calibri"/>
                <a:ea typeface="DejaVu Sans"/>
              </a:rPr>
              <a:t>экземплярах, </a:t>
            </a:r>
            <a:br>
              <a:rPr dirty="0"/>
            </a:br>
            <a:r>
              <a:rPr lang="ru-RU" sz="3600" b="0" strike="noStrike" spc="-1" dirty="0">
                <a:solidFill>
                  <a:srgbClr val="203864"/>
                </a:solidFill>
                <a:latin typeface="Calibri"/>
                <a:ea typeface="DejaVu Sans"/>
              </a:rPr>
              <a:t>для передающей </a:t>
            </a:r>
            <a:br>
              <a:rPr lang="ru-RU" sz="3600" b="0" strike="noStrike" spc="-1" dirty="0">
                <a:solidFill>
                  <a:srgbClr val="203864"/>
                </a:solidFill>
                <a:latin typeface="Calibri"/>
                <a:ea typeface="DejaVu Sans"/>
              </a:rPr>
            </a:br>
            <a:r>
              <a:rPr lang="ru-RU" sz="3600" b="0" strike="noStrike" spc="-1" dirty="0">
                <a:solidFill>
                  <a:srgbClr val="203864"/>
                </a:solidFill>
                <a:latin typeface="Calibri"/>
                <a:ea typeface="DejaVu Sans"/>
              </a:rPr>
              <a:t>и принимающей сторон. 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507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27" y="1140120"/>
            <a:ext cx="3835705" cy="542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CustomShape 1"/>
          <p:cNvSpPr/>
          <p:nvPr/>
        </p:nvSpPr>
        <p:spPr>
          <a:xfrm>
            <a:off x="169200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Список источников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509" name="CustomShape 2"/>
          <p:cNvSpPr/>
          <p:nvPr/>
        </p:nvSpPr>
        <p:spPr>
          <a:xfrm>
            <a:off x="941400" y="1537920"/>
            <a:ext cx="10411200" cy="463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1. Федеральный закон от 22.10.2004 № 125-ФЗ «Об архивном деле </a:t>
            </a:r>
            <a:b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</a:b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в Российской Федерации».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2. Приказ Федерального архивного агентства Российской Федерации </a:t>
            </a:r>
            <a:b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</a:b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от 31.07.2023 № </a:t>
            </a:r>
            <a:r>
              <a:rPr lang="ru-RU" sz="2400" spc="-1" dirty="0">
                <a:solidFill>
                  <a:srgbClr val="FFFFFF"/>
                </a:solidFill>
                <a:latin typeface="Calibri"/>
                <a:ea typeface="DejaVu Sans"/>
              </a:rPr>
              <a:t>77</a:t>
            </a: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«Об утверждении Правил организации хранения, комплектования, учета и использования документов Архивного фонда Российской Федерации в государственных органах, органах местного самоуправления и организациях».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3. Приказ </a:t>
            </a:r>
            <a:r>
              <a:rPr lang="ru-RU" sz="2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Росархива</a:t>
            </a: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от 20.12.2019 № 236 «Об утверждении перечня типовых управленческих архивных документов, образующихся в процессе деятельности государственных органов местного самоуправления </a:t>
            </a:r>
            <a:b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</a:b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и организаций, с указанием сроков хранения».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"/>
          <p:cNvSpPr/>
          <p:nvPr/>
        </p:nvSpPr>
        <p:spPr>
          <a:xfrm>
            <a:off x="4049640" y="2389320"/>
            <a:ext cx="6205680" cy="207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FFFFF"/>
                </a:solidFill>
                <a:latin typeface="Calibri"/>
                <a:ea typeface="DejaVu Sans"/>
              </a:rPr>
              <a:t>Благодарим</a:t>
            </a:r>
            <a:br/>
            <a:r>
              <a:rPr lang="ru-RU" sz="6000" b="1" strike="noStrike" spc="-1">
                <a:solidFill>
                  <a:srgbClr val="FFFFFF"/>
                </a:solidFill>
                <a:latin typeface="Calibri"/>
                <a:ea typeface="DejaVu Sans"/>
              </a:rPr>
              <a:t>       за внимание!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B75B-1924-4A18-8F3D-5619D628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EEE59C-5DF0-44AA-A31E-7710A1687EB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Правила приема </a:t>
            </a:r>
            <a: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  <a:t>документов разработаны</a:t>
            </a:r>
            <a:b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на основе Правил организации хранения, комплектования, учета и использования документов Архивного фонда Российской Федерации и других </a:t>
            </a:r>
            <a: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  <a:t>архивных документов</a:t>
            </a:r>
            <a:b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в органах государственной власти, органах местного самоуправления и организациях</a:t>
            </a:r>
            <a: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  <a:t>, утвержденных</a:t>
            </a:r>
            <a:b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3200" b="1">
                <a:latin typeface="Calibri" panose="020F0502020204030204" pitchFamily="34" charset="0"/>
                <a:cs typeface="Calibri" panose="020F0502020204030204" pitchFamily="34" charset="0"/>
              </a:rPr>
              <a:t>риказом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Министерства культуры Российской Федерации</a:t>
            </a:r>
            <a:b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 от 31.03.2015 № 526</a:t>
            </a:r>
          </a:p>
        </p:txBody>
      </p:sp>
    </p:spTree>
    <p:extLst>
      <p:ext uri="{BB962C8B-B14F-4D97-AF65-F5344CB8AC3E}">
        <p14:creationId xmlns:p14="http://schemas.microsoft.com/office/powerpoint/2010/main" val="248345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174816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Calibri"/>
                <a:ea typeface="DejaVu Sans"/>
              </a:rPr>
              <a:t>ПРИЕМ ДОКУМЕНТОВ НА ХРАНЕНИЕ В АРХИВ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941400" y="1538280"/>
            <a:ext cx="8849160" cy="1390320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7840" tIns="177840" rIns="137160" bIns="177840" anchor="ctr"/>
          <a:lstStyle/>
          <a:p>
            <a:pPr algn="ctr">
              <a:lnSpc>
                <a:spcPct val="90000"/>
              </a:lnSpc>
              <a:spcAft>
                <a:spcPts val="1261"/>
              </a:spcAft>
            </a:pPr>
            <a:r>
              <a:rPr lang="ru-RU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I. Оформление дел на бумажном носителе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1722240" y="3161880"/>
            <a:ext cx="8849160" cy="1390320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7840" tIns="177840" rIns="137160" bIns="177840" anchor="ctr"/>
          <a:lstStyle/>
          <a:p>
            <a:pPr algn="ctr">
              <a:lnSpc>
                <a:spcPct val="90000"/>
              </a:lnSpc>
              <a:spcAft>
                <a:spcPts val="1261"/>
              </a:spcAft>
            </a:pPr>
            <a:r>
              <a:rPr lang="ru-RU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II. Составление описи дел по личному составу (лицевые счета)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33" name="CustomShape 4"/>
          <p:cNvSpPr/>
          <p:nvPr/>
        </p:nvSpPr>
        <p:spPr>
          <a:xfrm>
            <a:off x="2503080" y="4785480"/>
            <a:ext cx="8849160" cy="1390320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7840" tIns="177840" rIns="137160" bIns="177840" anchor="ctr"/>
          <a:lstStyle/>
          <a:p>
            <a:pPr algn="ctr">
              <a:lnSpc>
                <a:spcPct val="90000"/>
              </a:lnSpc>
              <a:spcAft>
                <a:spcPts val="1261"/>
              </a:spcAft>
            </a:pPr>
            <a:r>
              <a:rPr lang="ru-RU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III. Передача дел на архивное хранение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34" name="CustomShape 5"/>
          <p:cNvSpPr/>
          <p:nvPr/>
        </p:nvSpPr>
        <p:spPr>
          <a:xfrm>
            <a:off x="8887320" y="2593440"/>
            <a:ext cx="903240" cy="903240"/>
          </a:xfrm>
          <a:prstGeom prst="downArrow">
            <a:avLst>
              <a:gd name="adj1" fmla="val 55000"/>
              <a:gd name="adj2" fmla="val 45000"/>
            </a:avLst>
          </a:prstGeom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6"/>
          <p:cNvSpPr/>
          <p:nvPr/>
        </p:nvSpPr>
        <p:spPr>
          <a:xfrm>
            <a:off x="9668160" y="4207680"/>
            <a:ext cx="903240" cy="903240"/>
          </a:xfrm>
          <a:prstGeom prst="downArrow">
            <a:avLst>
              <a:gd name="adj1" fmla="val 55000"/>
              <a:gd name="adj2" fmla="val 45000"/>
            </a:avLst>
          </a:prstGeom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169200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Оформление дела на бумажном носителе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37" name="CustomShape 2"/>
          <p:cNvSpPr/>
          <p:nvPr/>
        </p:nvSpPr>
        <p:spPr>
          <a:xfrm>
            <a:off x="648000" y="2619360"/>
            <a:ext cx="3939480" cy="2186640"/>
          </a:xfrm>
          <a:prstGeom prst="chevron">
            <a:avLst>
              <a:gd name="adj" fmla="val 50000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28160" tIns="42840" rIns="42840" bIns="42840" anchor="ctr"/>
          <a:lstStyle/>
          <a:p>
            <a:pPr algn="ctr">
              <a:lnSpc>
                <a:spcPct val="90000"/>
              </a:lnSpc>
              <a:spcAft>
                <a:spcPts val="1120"/>
              </a:spcAft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Формирование дела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4194360" y="2619360"/>
            <a:ext cx="3939480" cy="2186640"/>
          </a:xfrm>
          <a:prstGeom prst="chevron">
            <a:avLst>
              <a:gd name="adj" fmla="val 50000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44000" tIns="47880" rIns="47880" bIns="47880" anchor="ctr"/>
          <a:lstStyle/>
          <a:p>
            <a:pPr algn="ctr">
              <a:lnSpc>
                <a:spcPct val="90000"/>
              </a:lnSpc>
              <a:spcAft>
                <a:spcPts val="1261"/>
              </a:spcAft>
            </a:pPr>
            <a:r>
              <a:rPr lang="ru-RU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Переплет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39" name="CustomShape 4"/>
          <p:cNvSpPr/>
          <p:nvPr/>
        </p:nvSpPr>
        <p:spPr>
          <a:xfrm>
            <a:off x="648360" y="2619360"/>
            <a:ext cx="3939480" cy="2186640"/>
          </a:xfrm>
          <a:prstGeom prst="chevron">
            <a:avLst>
              <a:gd name="adj" fmla="val 50000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-36000" tIns="36000" rIns="-468000" bIns="36000" anchor="ctr" anchorCtr="1"/>
          <a:lstStyle/>
          <a:p>
            <a:pPr algn="ctr">
              <a:lnSpc>
                <a:spcPct val="90000"/>
              </a:lnSpc>
            </a:pPr>
            <a:r>
              <a:rPr lang="ru-RU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Формирование</a:t>
            </a:r>
            <a:br>
              <a:rPr dirty="0"/>
            </a:br>
            <a:r>
              <a:rPr lang="ru-RU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дела</a:t>
            </a:r>
            <a:r>
              <a:rPr lang="ru-RU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40" name="CustomShape 5"/>
          <p:cNvSpPr/>
          <p:nvPr/>
        </p:nvSpPr>
        <p:spPr>
          <a:xfrm>
            <a:off x="4194720" y="2619360"/>
            <a:ext cx="3939480" cy="2186640"/>
          </a:xfrm>
          <a:prstGeom prst="chevron">
            <a:avLst>
              <a:gd name="adj" fmla="val 50000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44000" tIns="47880" rIns="47880" bIns="47880" anchor="ctr"/>
          <a:lstStyle/>
          <a:p>
            <a:pPr algn="ctr">
              <a:lnSpc>
                <a:spcPct val="90000"/>
              </a:lnSpc>
              <a:spcAft>
                <a:spcPts val="1261"/>
              </a:spcAft>
            </a:pPr>
            <a:r>
              <a:rPr lang="ru-RU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Переплет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41" name="CustomShape 6"/>
          <p:cNvSpPr/>
          <p:nvPr/>
        </p:nvSpPr>
        <p:spPr>
          <a:xfrm>
            <a:off x="4219940" y="2619360"/>
            <a:ext cx="3938400" cy="2186640"/>
          </a:xfrm>
          <a:prstGeom prst="chevron">
            <a:avLst>
              <a:gd name="adj" fmla="val 50000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44000" tIns="47880" rIns="47880" bIns="47880" anchor="ctr"/>
          <a:lstStyle/>
          <a:p>
            <a:pPr algn="ctr">
              <a:lnSpc>
                <a:spcPct val="90000"/>
              </a:lnSpc>
              <a:spcAft>
                <a:spcPts val="1261"/>
              </a:spcAft>
            </a:pPr>
            <a:r>
              <a:rPr lang="ru-RU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Переплет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442" name="CustomShape 7"/>
          <p:cNvSpPr/>
          <p:nvPr/>
        </p:nvSpPr>
        <p:spPr>
          <a:xfrm>
            <a:off x="7763065" y="2664000"/>
            <a:ext cx="3885120" cy="2158920"/>
          </a:xfrm>
          <a:custGeom>
            <a:avLst/>
            <a:gdLst/>
            <a:ahLst/>
            <a:cxnLst/>
            <a:rect l="l" t="t" r="r" b="b"/>
            <a:pathLst>
              <a:path w="10797" h="6002">
                <a:moveTo>
                  <a:pt x="0" y="0"/>
                </a:moveTo>
                <a:lnTo>
                  <a:pt x="7746" y="0"/>
                </a:lnTo>
                <a:lnTo>
                  <a:pt x="10796" y="3000"/>
                </a:lnTo>
                <a:lnTo>
                  <a:pt x="7746" y="6001"/>
                </a:lnTo>
                <a:lnTo>
                  <a:pt x="0" y="6001"/>
                </a:lnTo>
                <a:lnTo>
                  <a:pt x="3049" y="300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44000" tIns="47880" rIns="47880" bIns="47880" anchor="ctr"/>
          <a:lstStyle/>
          <a:p>
            <a:pPr algn="ctr">
              <a:lnSpc>
                <a:spcPct val="90000"/>
              </a:lnSpc>
              <a:spcAft>
                <a:spcPts val="1261"/>
              </a:spcAft>
            </a:pPr>
            <a:r>
              <a:rPr lang="ru-RU" sz="2600" spc="-1">
                <a:solidFill>
                  <a:srgbClr val="FFFFFF"/>
                </a:solidFill>
                <a:latin typeface="Calibri"/>
                <a:ea typeface="DejaVu Sans"/>
              </a:rPr>
              <a:t>      Оформление</a:t>
            </a:r>
            <a:br>
              <a:rPr sz="2600" spc="-1">
                <a:solidFill>
                  <a:srgbClr val="FFFFFF"/>
                </a:solidFill>
                <a:latin typeface="Calibri"/>
                <a:ea typeface="DejaVu Sans"/>
              </a:rPr>
            </a:br>
            <a:r>
              <a:rPr lang="ru-RU" sz="2600" spc="-1">
                <a:solidFill>
                  <a:srgbClr val="FFFFFF"/>
                </a:solidFill>
                <a:latin typeface="Calibri"/>
                <a:ea typeface="DejaVu Sans"/>
              </a:rPr>
              <a:t>      обложки</a:t>
            </a:r>
          </a:p>
        </p:txBody>
      </p:sp>
      <p:sp>
        <p:nvSpPr>
          <p:cNvPr id="443" name="CustomShape 8"/>
          <p:cNvSpPr/>
          <p:nvPr/>
        </p:nvSpPr>
        <p:spPr>
          <a:xfrm>
            <a:off x="8603640" y="3744000"/>
            <a:ext cx="155520" cy="360"/>
          </a:xfrm>
          <a:custGeom>
            <a:avLst/>
            <a:gdLst/>
            <a:ahLst/>
            <a:cxnLst/>
            <a:rect l="l" t="t" r="r" b="b"/>
            <a:pathLst>
              <a:path w="437" h="3">
                <a:moveTo>
                  <a:pt x="0" y="0"/>
                </a:moveTo>
                <a:lnTo>
                  <a:pt x="327" y="0"/>
                </a:lnTo>
                <a:lnTo>
                  <a:pt x="436" y="1"/>
                </a:lnTo>
                <a:lnTo>
                  <a:pt x="327" y="2"/>
                </a:lnTo>
                <a:lnTo>
                  <a:pt x="0" y="2"/>
                </a:lnTo>
                <a:lnTo>
                  <a:pt x="109" y="1"/>
                </a:lnTo>
                <a:lnTo>
                  <a:pt x="0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9"/>
          <p:cNvSpPr/>
          <p:nvPr/>
        </p:nvSpPr>
        <p:spPr>
          <a:xfrm>
            <a:off x="11594520" y="3744000"/>
            <a:ext cx="212400" cy="360"/>
          </a:xfrm>
          <a:custGeom>
            <a:avLst/>
            <a:gdLst/>
            <a:ahLst/>
            <a:cxnLst/>
            <a:rect l="l" t="t" r="r" b="b"/>
            <a:pathLst>
              <a:path w="595" h="3">
                <a:moveTo>
                  <a:pt x="0" y="0"/>
                </a:moveTo>
                <a:lnTo>
                  <a:pt x="445" y="0"/>
                </a:lnTo>
                <a:lnTo>
                  <a:pt x="594" y="1"/>
                </a:lnTo>
                <a:lnTo>
                  <a:pt x="445" y="2"/>
                </a:lnTo>
                <a:lnTo>
                  <a:pt x="0" y="2"/>
                </a:lnTo>
                <a:lnTo>
                  <a:pt x="148" y="1"/>
                </a:lnTo>
                <a:lnTo>
                  <a:pt x="0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1748160" y="275040"/>
            <a:ext cx="8806320" cy="7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Формирование дела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648000" y="1742760"/>
            <a:ext cx="3418920" cy="195084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>
                <a:solidFill>
                  <a:srgbClr val="FFFFFF"/>
                </a:solidFill>
                <a:latin typeface="Calibri"/>
                <a:ea typeface="DejaVu Sans"/>
              </a:rPr>
              <a:t>1 дело=1 год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4410000" y="1742760"/>
            <a:ext cx="3418560" cy="195084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Не более </a:t>
            </a:r>
            <a:br>
              <a:rPr dirty="0"/>
            </a:br>
            <a:r>
              <a:rPr lang="ru-RU" sz="3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250 листов при толщине  дела</a:t>
            </a:r>
            <a:br>
              <a:rPr dirty="0"/>
            </a:br>
            <a:r>
              <a:rPr lang="ru-RU" sz="3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не более 4 см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448" name="CustomShape 4"/>
          <p:cNvSpPr/>
          <p:nvPr/>
        </p:nvSpPr>
        <p:spPr>
          <a:xfrm>
            <a:off x="8172000" y="1742760"/>
            <a:ext cx="3418920" cy="195084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>
                <a:solidFill>
                  <a:srgbClr val="FFFFFF"/>
                </a:solidFill>
                <a:latin typeface="Calibri"/>
                <a:ea typeface="DejaVu Sans"/>
              </a:rPr>
              <a:t>Удаляются  все металлические скрепления </a:t>
            </a:r>
            <a:br/>
            <a:r>
              <a:rPr lang="ru-RU" sz="3000" b="0" strike="noStrike" spc="-1">
                <a:solidFill>
                  <a:srgbClr val="FFFFFF"/>
                </a:solidFill>
                <a:latin typeface="Calibri"/>
                <a:ea typeface="DejaVu Sans"/>
              </a:rPr>
              <a:t>(скобы, скрепки)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449" name="CustomShape 5"/>
          <p:cNvSpPr/>
          <p:nvPr/>
        </p:nvSpPr>
        <p:spPr>
          <a:xfrm>
            <a:off x="648000" y="4020480"/>
            <a:ext cx="3418920" cy="195084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Документы </a:t>
            </a:r>
            <a:br/>
            <a:r>
              <a:rPr lang="ru-RU" sz="3000" b="0" strike="noStrike" spc="-1">
                <a:solidFill>
                  <a:srgbClr val="FFFFFF"/>
                </a:solidFill>
                <a:latin typeface="Calibri"/>
                <a:ea typeface="DejaVu Sans"/>
              </a:rPr>
              <a:t>в алфавитом порядке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450" name="CustomShape 6"/>
          <p:cNvSpPr/>
          <p:nvPr/>
        </p:nvSpPr>
        <p:spPr>
          <a:xfrm>
            <a:off x="4410000" y="4020480"/>
            <a:ext cx="3418560" cy="195084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>
                <a:solidFill>
                  <a:srgbClr val="FFFFFF"/>
                </a:solidFill>
                <a:latin typeface="Calibri"/>
                <a:ea typeface="DejaVu Sans"/>
              </a:rPr>
              <a:t>Нумерация листов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451" name="CustomShape 7"/>
          <p:cNvSpPr/>
          <p:nvPr/>
        </p:nvSpPr>
        <p:spPr>
          <a:xfrm>
            <a:off x="8172000" y="4020480"/>
            <a:ext cx="3418920" cy="195084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>
                <a:solidFill>
                  <a:srgbClr val="FFFFFF"/>
                </a:solidFill>
                <a:latin typeface="Calibri"/>
                <a:ea typeface="DejaVu Sans"/>
              </a:rPr>
              <a:t>Лист-заверитель</a:t>
            </a:r>
            <a:endParaRPr lang="ru-RU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1620720" y="275040"/>
            <a:ext cx="8949240" cy="7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Внутренняя опись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53" name="CustomShape 2"/>
          <p:cNvSpPr/>
          <p:nvPr/>
        </p:nvSpPr>
        <p:spPr>
          <a:xfrm>
            <a:off x="927720" y="1323720"/>
            <a:ext cx="9641880" cy="91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800" b="0" strike="noStrike" spc="-1">
                <a:solidFill>
                  <a:srgbClr val="203864"/>
                </a:solidFill>
                <a:latin typeface="Calibri"/>
                <a:ea typeface="DejaVu Sans"/>
              </a:rPr>
              <a:t>Составляется в форме таблицы: указывают порядковый номер, фамилию, имя, отчество работника и номер листа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454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6" y="2768760"/>
            <a:ext cx="5031128" cy="3700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5" name="Рисунок 12"/>
          <p:cNvPicPr/>
          <p:nvPr/>
        </p:nvPicPr>
        <p:blipFill>
          <a:blip r:embed="rId3"/>
          <a:srcRect t="5760" b="5760"/>
          <a:stretch/>
        </p:blipFill>
        <p:spPr>
          <a:xfrm>
            <a:off x="5993640" y="2768760"/>
            <a:ext cx="5570280" cy="3700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1620720" y="275040"/>
            <a:ext cx="8949240" cy="7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Нумерация листов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457" name="Рисунок 11"/>
          <p:cNvPicPr/>
          <p:nvPr/>
        </p:nvPicPr>
        <p:blipFill>
          <a:blip r:embed="rId2"/>
          <a:srcRect l="-38694" b="-771"/>
          <a:stretch/>
        </p:blipFill>
        <p:spPr>
          <a:xfrm>
            <a:off x="-673200" y="1396440"/>
            <a:ext cx="4869360" cy="4888080"/>
          </a:xfrm>
          <a:prstGeom prst="rect">
            <a:avLst/>
          </a:prstGeom>
          <a:ln>
            <a:noFill/>
          </a:ln>
        </p:spPr>
      </p:pic>
      <p:pic>
        <p:nvPicPr>
          <p:cNvPr id="458" name="Рисунок 12"/>
          <p:cNvPicPr/>
          <p:nvPr/>
        </p:nvPicPr>
        <p:blipFill>
          <a:blip r:embed="rId3"/>
          <a:srcRect l="-6060" t="496" r="-6060" b="-496"/>
          <a:stretch/>
        </p:blipFill>
        <p:spPr>
          <a:xfrm>
            <a:off x="7018560" y="1396440"/>
            <a:ext cx="4093920" cy="4863240"/>
          </a:xfrm>
          <a:prstGeom prst="rect">
            <a:avLst/>
          </a:prstGeom>
          <a:ln>
            <a:noFill/>
          </a:ln>
        </p:spPr>
      </p:pic>
      <p:sp>
        <p:nvSpPr>
          <p:cNvPr id="459" name="CustomShape 2"/>
          <p:cNvSpPr/>
          <p:nvPr/>
        </p:nvSpPr>
        <p:spPr>
          <a:xfrm>
            <a:off x="4533840" y="1323720"/>
            <a:ext cx="237708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>
              <a:lnSpc>
                <a:spcPct val="115000"/>
              </a:lnSpc>
              <a:spcBef>
                <a:spcPts val="1001"/>
              </a:spcBef>
            </a:pPr>
            <a:r>
              <a:rPr lang="ru-RU" sz="3000" b="0" strike="noStrike" spc="-1">
                <a:solidFill>
                  <a:srgbClr val="203864"/>
                </a:solidFill>
                <a:latin typeface="Calibri"/>
                <a:ea typeface="DejaVu Sans"/>
              </a:rPr>
              <a:t>Листы нумеруются в валовом порядке. </a:t>
            </a:r>
            <a:br/>
            <a:r>
              <a:rPr lang="ru-RU" sz="3000" b="0" strike="noStrike" spc="-1">
                <a:solidFill>
                  <a:srgbClr val="203864"/>
                </a:solidFill>
                <a:latin typeface="Calibri"/>
                <a:ea typeface="DejaVu Sans"/>
              </a:rPr>
              <a:t>В случае большого количества ошибок дело перенумеро-вывают</a:t>
            </a:r>
            <a:endParaRPr lang="ru-RU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1783440" y="316440"/>
            <a:ext cx="8623800" cy="7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Лист-заверитель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787320" y="1316880"/>
            <a:ext cx="5916600" cy="98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ru-RU" sz="2800" b="0" strike="noStrike" spc="-1" dirty="0">
                <a:solidFill>
                  <a:srgbClr val="203864"/>
                </a:solidFill>
                <a:latin typeface="Calibri"/>
                <a:ea typeface="DejaVu Sans"/>
              </a:rPr>
              <a:t>Заполняются соответствующие графы листа-заверителя. Лист-заверитель может быть горизонтальной или вертикальной формы.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462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2" y="3384468"/>
            <a:ext cx="4322927" cy="3024148"/>
          </a:xfrm>
          <a:prstGeom prst="rect">
            <a:avLst/>
          </a:prstGeom>
          <a:ln w="190440">
            <a:noFill/>
            <a:rou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3" name="Рисунок 9"/>
          <p:cNvPicPr/>
          <p:nvPr/>
        </p:nvPicPr>
        <p:blipFill>
          <a:blip r:embed="rId4"/>
          <a:srcRect l="-2298" r="-4007"/>
          <a:stretch/>
        </p:blipFill>
        <p:spPr>
          <a:xfrm>
            <a:off x="6919470" y="1554380"/>
            <a:ext cx="3961080" cy="499356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7838</TotalTime>
  <Words>615</Words>
  <Application>Microsoft Office PowerPoint</Application>
  <PresentationFormat>Широкоэкранный</PresentationFormat>
  <Paragraphs>81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Calibri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 Савельев</dc:creator>
  <dc:description/>
  <cp:lastModifiedBy>Людмила Лебедева</cp:lastModifiedBy>
  <cp:revision>266</cp:revision>
  <cp:lastPrinted>2022-09-27T05:55:24Z</cp:lastPrinted>
  <dcterms:created xsi:type="dcterms:W3CDTF">2022-05-17T09:19:01Z</dcterms:created>
  <dcterms:modified xsi:type="dcterms:W3CDTF">2025-10-09T07:01:52Z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